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67" r:id="rId3"/>
    <p:sldId id="268" r:id="rId4"/>
    <p:sldId id="262" r:id="rId5"/>
    <p:sldId id="263" r:id="rId6"/>
    <p:sldId id="264" r:id="rId7"/>
    <p:sldId id="265" r:id="rId8"/>
    <p:sldId id="266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57" autoAdjust="0"/>
    <p:restoredTop sz="94660"/>
  </p:normalViewPr>
  <p:slideViewPr>
    <p:cSldViewPr snapToGrid="0" snapToObjects="1">
      <p:cViewPr>
        <p:scale>
          <a:sx n="99" d="100"/>
          <a:sy n="99" d="100"/>
        </p:scale>
        <p:origin x="-760" y="1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CB2C7F-A6DA-7541-854B-55A6904A3880}" type="datetimeFigureOut">
              <a:rPr lang="en-US" smtClean="0"/>
              <a:t>11/11/15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E72C50-4475-EC4C-AFBB-ED5C5B9AB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17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72C50-4475-EC4C-AFBB-ED5C5B9AB6B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604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E6BDC-D40A-A24E-9A99-D3E16671B183}" type="datetimeFigureOut">
              <a:rPr lang="en-US" smtClean="0"/>
              <a:t>11/11/15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9B862-659D-E243-BAEC-C59A2FD7E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719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E6BDC-D40A-A24E-9A99-D3E16671B183}" type="datetimeFigureOut">
              <a:rPr lang="en-US" smtClean="0"/>
              <a:t>11/11/15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9B862-659D-E243-BAEC-C59A2FD7E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705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E6BDC-D40A-A24E-9A99-D3E16671B183}" type="datetimeFigureOut">
              <a:rPr lang="en-US" smtClean="0"/>
              <a:t>11/11/15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9B862-659D-E243-BAEC-C59A2FD7E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514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E6BDC-D40A-A24E-9A99-D3E16671B183}" type="datetimeFigureOut">
              <a:rPr lang="en-US" smtClean="0"/>
              <a:t>11/11/15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9B862-659D-E243-BAEC-C59A2FD7E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517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E6BDC-D40A-A24E-9A99-D3E16671B183}" type="datetimeFigureOut">
              <a:rPr lang="en-US" smtClean="0"/>
              <a:t>11/11/15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9B862-659D-E243-BAEC-C59A2FD7E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608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E6BDC-D40A-A24E-9A99-D3E16671B183}" type="datetimeFigureOut">
              <a:rPr lang="en-US" smtClean="0"/>
              <a:t>11/11/15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9B862-659D-E243-BAEC-C59A2FD7E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571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E6BDC-D40A-A24E-9A99-D3E16671B183}" type="datetimeFigureOut">
              <a:rPr lang="en-US" smtClean="0"/>
              <a:t>11/11/15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9B862-659D-E243-BAEC-C59A2FD7E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804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E6BDC-D40A-A24E-9A99-D3E16671B183}" type="datetimeFigureOut">
              <a:rPr lang="en-US" smtClean="0"/>
              <a:t>11/11/15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9B862-659D-E243-BAEC-C59A2FD7E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081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E6BDC-D40A-A24E-9A99-D3E16671B183}" type="datetimeFigureOut">
              <a:rPr lang="en-US" smtClean="0"/>
              <a:t>11/11/15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9B862-659D-E243-BAEC-C59A2FD7E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903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E6BDC-D40A-A24E-9A99-D3E16671B183}" type="datetimeFigureOut">
              <a:rPr lang="en-US" smtClean="0"/>
              <a:t>11/11/15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9B862-659D-E243-BAEC-C59A2FD7E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455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E6BDC-D40A-A24E-9A99-D3E16671B183}" type="datetimeFigureOut">
              <a:rPr lang="en-US" smtClean="0"/>
              <a:t>11/11/15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9B862-659D-E243-BAEC-C59A2FD7E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048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E6BDC-D40A-A24E-9A99-D3E16671B183}" type="datetimeFigureOut">
              <a:rPr lang="en-US" smtClean="0"/>
              <a:t>11/11/15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9B862-659D-E243-BAEC-C59A2FD7E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278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file://localhost/Users/justine.nakagawa/Google%20Drive/School%20Files/1516%20Lessons/Algebra/ALG%20Workbook/Scatterplot_Homework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learnzillion.com/lessons/1203-draw-a-line-of-best-fit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file://localhost/Users/justine.nakagawa/Google%20Drive/School%20Files/1516%20Lessons/Algebra/ALG%20Workbook/LineOfBestFit_Stationwork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199"/>
            <a:ext cx="4038600" cy="2749551"/>
          </a:xfrm>
          <a:ln>
            <a:solidFill>
              <a:srgbClr val="0000FF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rgbClr val="0000FF"/>
                </a:solidFill>
              </a:rPr>
              <a:t>Homework:</a:t>
            </a:r>
          </a:p>
          <a:p>
            <a:pPr lvl="1"/>
            <a:r>
              <a:rPr lang="en-US" sz="3600" dirty="0" smtClean="0">
                <a:solidFill>
                  <a:srgbClr val="0000FF"/>
                </a:solidFill>
              </a:rPr>
              <a:t>Line Of Best Fit WS</a:t>
            </a:r>
          </a:p>
          <a:p>
            <a:pPr lvl="1"/>
            <a:r>
              <a:rPr lang="en-US" sz="3600" dirty="0" smtClean="0">
                <a:solidFill>
                  <a:srgbClr val="0000FF"/>
                </a:solidFill>
              </a:rPr>
              <a:t>CN Summary</a:t>
            </a:r>
            <a:endParaRPr lang="en-US" sz="3600" dirty="0" smtClean="0">
              <a:solidFill>
                <a:srgbClr val="0000FF"/>
              </a:solidFill>
            </a:endParaRPr>
          </a:p>
          <a:p>
            <a:pPr lvl="1"/>
            <a:r>
              <a:rPr lang="en-US" sz="3600" dirty="0" smtClean="0">
                <a:solidFill>
                  <a:srgbClr val="0000FF"/>
                </a:solidFill>
              </a:rPr>
              <a:t>AM</a:t>
            </a:r>
            <a:endParaRPr lang="en-US" sz="3600" dirty="0" smtClean="0">
              <a:solidFill>
                <a:srgbClr val="0000FF"/>
              </a:solidFill>
            </a:endParaRPr>
          </a:p>
          <a:p>
            <a:pPr lvl="1"/>
            <a:endParaRPr lang="en-US" sz="3200" dirty="0"/>
          </a:p>
          <a:p>
            <a:pPr lvl="1"/>
            <a:endParaRPr lang="en-US" sz="3200" dirty="0" smtClean="0"/>
          </a:p>
          <a:p>
            <a:pPr marL="457200" lvl="1" indent="0">
              <a:buNone/>
            </a:pPr>
            <a:endParaRPr lang="en-US" sz="3200" dirty="0" smtClean="0"/>
          </a:p>
          <a:p>
            <a:endParaRPr lang="en-US" sz="3600" dirty="0"/>
          </a:p>
          <a:p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49038"/>
          </a:xfrm>
          <a:ln>
            <a:solidFill>
              <a:srgbClr val="FF0000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DO NOW</a:t>
            </a:r>
          </a:p>
          <a:p>
            <a:pPr marL="514350" indent="-514350">
              <a:buAutoNum type="arabicParenR"/>
            </a:pPr>
            <a:r>
              <a:rPr lang="en-US" sz="3200" dirty="0" smtClean="0">
                <a:solidFill>
                  <a:srgbClr val="FF0000"/>
                </a:solidFill>
              </a:rPr>
              <a:t>On your DESK:</a:t>
            </a:r>
          </a:p>
          <a:p>
            <a:pPr marL="0" indent="0">
              <a:buNone/>
            </a:pPr>
            <a:endParaRPr lang="en-US" sz="32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Create the equation for the line that passes between the points</a:t>
            </a:r>
            <a:br>
              <a:rPr lang="en-US" sz="3200" dirty="0" smtClean="0">
                <a:solidFill>
                  <a:srgbClr val="FF0000"/>
                </a:solidFill>
              </a:rPr>
            </a:br>
            <a:r>
              <a:rPr lang="en-US" sz="3200" dirty="0" smtClean="0">
                <a:solidFill>
                  <a:srgbClr val="FF0000"/>
                </a:solidFill>
              </a:rPr>
              <a:t>(3, 24) &amp; (12, 18)</a:t>
            </a:r>
            <a:endParaRPr lang="en-US" sz="3200" dirty="0" smtClean="0"/>
          </a:p>
          <a:p>
            <a:pPr lvl="2"/>
            <a:endParaRPr lang="en-US" sz="2400" dirty="0"/>
          </a:p>
        </p:txBody>
      </p:sp>
      <p:sp>
        <p:nvSpPr>
          <p:cNvPr id="2" name="Rectangle 1"/>
          <p:cNvSpPr/>
          <p:nvPr/>
        </p:nvSpPr>
        <p:spPr>
          <a:xfrm>
            <a:off x="457200" y="4487135"/>
            <a:ext cx="4038600" cy="1569660"/>
          </a:xfrm>
          <a:prstGeom prst="rect">
            <a:avLst/>
          </a:prstGeom>
          <a:ln>
            <a:solidFill>
              <a:srgbClr val="008000"/>
            </a:solidFill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008000"/>
                </a:solidFill>
              </a:rPr>
              <a:t>Materials: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>
                <a:solidFill>
                  <a:srgbClr val="008000"/>
                </a:solidFill>
              </a:rPr>
              <a:t>Calculator</a:t>
            </a:r>
            <a:endParaRPr lang="en-US" sz="3200" dirty="0" smtClean="0">
              <a:solidFill>
                <a:srgbClr val="008000"/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en-US" sz="3200" dirty="0" smtClean="0">
                <a:solidFill>
                  <a:srgbClr val="008000"/>
                </a:solidFill>
              </a:rPr>
              <a:t>Ruler</a:t>
            </a:r>
          </a:p>
        </p:txBody>
      </p:sp>
    </p:spTree>
    <p:extLst>
      <p:ext uri="{BB962C8B-B14F-4D97-AF65-F5344CB8AC3E}">
        <p14:creationId xmlns:p14="http://schemas.microsoft.com/office/powerpoint/2010/main" val="3092078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Scatterplots 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723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up Cornell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Topic: </a:t>
            </a:r>
            <a:r>
              <a:rPr lang="en-US" dirty="0" smtClean="0"/>
              <a:t>Scatterplots – Line of Best Fit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EQ: </a:t>
            </a:r>
            <a:r>
              <a:rPr lang="en-US" dirty="0" smtClean="0"/>
              <a:t>Explain how to determine the symbolic representation for the line of best fit and how you would use it to analyze data in a scatterplot.  </a:t>
            </a:r>
          </a:p>
          <a:p>
            <a:pPr marL="0" indent="0">
              <a:buNone/>
            </a:pPr>
            <a:endParaRPr lang="en-US" sz="1050" dirty="0"/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Update Table of Contents: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7402533"/>
              </p:ext>
            </p:extLst>
          </p:nvPr>
        </p:nvGraphicFramePr>
        <p:xfrm>
          <a:off x="332327" y="4987543"/>
          <a:ext cx="8675202" cy="118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633"/>
                <a:gridCol w="596556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11/12/15 (</a:t>
                      </a:r>
                      <a:r>
                        <a:rPr lang="en-US" sz="2400" dirty="0" err="1" smtClean="0"/>
                        <a:t>Pd</a:t>
                      </a:r>
                      <a:r>
                        <a:rPr lang="en-US" sz="2400" dirty="0" smtClean="0"/>
                        <a:t> 6)</a:t>
                      </a:r>
                    </a:p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11/13/15 (</a:t>
                      </a:r>
                      <a:r>
                        <a:rPr lang="en-US" sz="2400" dirty="0" err="1" smtClean="0"/>
                        <a:t>Pd</a:t>
                      </a:r>
                      <a:r>
                        <a:rPr lang="en-US" sz="2400" dirty="0" smtClean="0"/>
                        <a:t> 3)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Scatterplots- Line of Best Fit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3042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outlier?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outlier is a value that lies outside (much smaller or larger) most of the other points in a set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49125"/>
          <a:stretch/>
        </p:blipFill>
        <p:spPr>
          <a:xfrm>
            <a:off x="1524000" y="2728822"/>
            <a:ext cx="3556263" cy="3917456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H="1" flipV="1">
            <a:off x="4359927" y="4758419"/>
            <a:ext cx="1251110" cy="77727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648952" y="5384026"/>
            <a:ext cx="11516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outlier</a:t>
            </a:r>
            <a:endParaRPr lang="en-US" sz="2800" dirty="0"/>
          </a:p>
        </p:txBody>
      </p:sp>
      <p:sp>
        <p:nvSpPr>
          <p:cNvPr id="10" name="5-Point Star 9"/>
          <p:cNvSpPr/>
          <p:nvPr/>
        </p:nvSpPr>
        <p:spPr>
          <a:xfrm>
            <a:off x="8454468" y="0"/>
            <a:ext cx="689532" cy="739356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438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the “line of best fit”?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line that shows the trend of the collected data</a:t>
            </a:r>
            <a:endParaRPr lang="en-US" dirty="0"/>
          </a:p>
        </p:txBody>
      </p:sp>
      <p:sp>
        <p:nvSpPr>
          <p:cNvPr id="7" name="5-Point Star 6"/>
          <p:cNvSpPr/>
          <p:nvPr/>
        </p:nvSpPr>
        <p:spPr>
          <a:xfrm>
            <a:off x="8454468" y="0"/>
            <a:ext cx="689532" cy="739356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0" y="2571750"/>
            <a:ext cx="6096000" cy="3810000"/>
          </a:xfrm>
          <a:prstGeom prst="rect">
            <a:avLst/>
          </a:prstGeom>
        </p:spPr>
      </p:pic>
      <p:sp>
        <p:nvSpPr>
          <p:cNvPr id="11" name="Freeform 10"/>
          <p:cNvSpPr/>
          <p:nvPr/>
        </p:nvSpPr>
        <p:spPr>
          <a:xfrm>
            <a:off x="6492875" y="968375"/>
            <a:ext cx="2210712" cy="3497102"/>
          </a:xfrm>
          <a:custGeom>
            <a:avLst/>
            <a:gdLst>
              <a:gd name="connsiteX0" fmla="*/ 1412875 w 2210712"/>
              <a:gd name="connsiteY0" fmla="*/ 0 h 3497102"/>
              <a:gd name="connsiteX1" fmla="*/ 2206625 w 2210712"/>
              <a:gd name="connsiteY1" fmla="*/ 984250 h 3497102"/>
              <a:gd name="connsiteX2" fmla="*/ 1111250 w 2210712"/>
              <a:gd name="connsiteY2" fmla="*/ 3365500 h 3497102"/>
              <a:gd name="connsiteX3" fmla="*/ 0 w 2210712"/>
              <a:gd name="connsiteY3" fmla="*/ 3206750 h 3497102"/>
              <a:gd name="connsiteX4" fmla="*/ 0 w 2210712"/>
              <a:gd name="connsiteY4" fmla="*/ 3206750 h 3497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10712" h="3497102">
                <a:moveTo>
                  <a:pt x="1412875" y="0"/>
                </a:moveTo>
                <a:cubicBezTo>
                  <a:pt x="1834885" y="211666"/>
                  <a:pt x="2256896" y="423333"/>
                  <a:pt x="2206625" y="984250"/>
                </a:cubicBezTo>
                <a:cubicBezTo>
                  <a:pt x="2156354" y="1545167"/>
                  <a:pt x="1479021" y="2995083"/>
                  <a:pt x="1111250" y="3365500"/>
                </a:cubicBezTo>
                <a:cubicBezTo>
                  <a:pt x="743479" y="3735917"/>
                  <a:pt x="0" y="3206750"/>
                  <a:pt x="0" y="3206750"/>
                </a:cubicBezTo>
                <a:lnTo>
                  <a:pt x="0" y="3206750"/>
                </a:lnTo>
              </a:path>
            </a:pathLst>
          </a:custGeom>
          <a:ln w="38100" cmpd="sng">
            <a:headEnd type="none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tailEnd type="triangle"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338604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9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purpose of the “line of best fit”?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PREDICT unobserved data</a:t>
            </a:r>
            <a:br>
              <a:rPr lang="en-US" dirty="0" smtClean="0"/>
            </a:br>
            <a:endParaRPr lang="en-US" dirty="0"/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http://learnzillion.com/lessons/1203-draw-a-line-of-best-fit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5-Point Star 6"/>
          <p:cNvSpPr/>
          <p:nvPr/>
        </p:nvSpPr>
        <p:spPr>
          <a:xfrm>
            <a:off x="8454468" y="0"/>
            <a:ext cx="689532" cy="739356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227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you determine the symbolic form of the “line of best fit”?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Draw an oval around your points (EXCLUDE outliers)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Connect the two farthest points on your oval with a straight line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Pick </a:t>
            </a:r>
            <a:r>
              <a:rPr lang="en-US" b="1" dirty="0" smtClean="0"/>
              <a:t>two</a:t>
            </a:r>
            <a:r>
              <a:rPr lang="en-US" dirty="0" smtClean="0"/>
              <a:t> points </a:t>
            </a:r>
            <a:r>
              <a:rPr lang="en-US" u="sng" dirty="0" smtClean="0"/>
              <a:t>ON your line </a:t>
            </a:r>
            <a:r>
              <a:rPr lang="en-US" dirty="0" smtClean="0"/>
              <a:t>to use to find the symbolic representation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6662" r="-765"/>
          <a:stretch/>
        </p:blipFill>
        <p:spPr>
          <a:xfrm>
            <a:off x="4495800" y="1600200"/>
            <a:ext cx="4384675" cy="4525963"/>
          </a:xfrm>
        </p:spPr>
      </p:pic>
      <p:sp>
        <p:nvSpPr>
          <p:cNvPr id="7" name="5-Point Star 6"/>
          <p:cNvSpPr/>
          <p:nvPr/>
        </p:nvSpPr>
        <p:spPr>
          <a:xfrm>
            <a:off x="8454468" y="0"/>
            <a:ext cx="689532" cy="739356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8900712">
            <a:off x="5065313" y="2971891"/>
            <a:ext cx="4067175" cy="902435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8454468" y="1920875"/>
            <a:ext cx="118032" cy="111125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590618" y="4787900"/>
            <a:ext cx="118032" cy="111125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5301110" y="1783316"/>
            <a:ext cx="3372178" cy="3396586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840540" y="6161880"/>
            <a:ext cx="14831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(86, 300)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6533445" y="3739444"/>
            <a:ext cx="155222" cy="14111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389929" y="6159059"/>
            <a:ext cx="18904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&amp;  (90, 450)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7179723" y="3101623"/>
            <a:ext cx="155222" cy="14111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>
            <a:off x="6688667" y="4464034"/>
            <a:ext cx="226262" cy="323866"/>
          </a:xfrm>
          <a:prstGeom prst="line">
            <a:avLst/>
          </a:prstGeom>
          <a:ln w="28575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6663009" y="4464034"/>
            <a:ext cx="226262" cy="323866"/>
          </a:xfrm>
          <a:prstGeom prst="line">
            <a:avLst/>
          </a:prstGeom>
          <a:ln w="28575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6022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"/>
                            </p:stCondLst>
                            <p:childTnLst>
                              <p:par>
                                <p:cTn id="1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3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8" grpId="0" animBg="1"/>
      <p:bldP spid="9" grpId="0" animBg="1"/>
      <p:bldP spid="9" grpId="1" animBg="1"/>
      <p:bldP spid="10" grpId="0" animBg="1"/>
      <p:bldP spid="10" grpId="1" animBg="1"/>
      <p:bldP spid="16" grpId="0"/>
      <p:bldP spid="17" grpId="0" animBg="1"/>
      <p:bldP spid="18" grpId="0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5616819" y="1729248"/>
            <a:ext cx="19010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= </a:t>
            </a:r>
            <a:r>
              <a:rPr lang="en-US" sz="2800" dirty="0" smtClean="0"/>
              <a:t>450 - 300</a:t>
            </a:r>
            <a:r>
              <a:rPr lang="en-US" sz="2800" baseline="-25000" dirty="0"/>
              <a:t/>
            </a:r>
            <a:br>
              <a:rPr lang="en-US" sz="2800" baseline="-25000" dirty="0"/>
            </a:br>
            <a:r>
              <a:rPr lang="en-US" sz="2800" baseline="-25000" dirty="0"/>
              <a:t>   </a:t>
            </a:r>
            <a:r>
              <a:rPr lang="en-US" sz="2800" baseline="-25000" dirty="0" smtClean="0"/>
              <a:t>    </a:t>
            </a:r>
            <a:r>
              <a:rPr lang="en-US" sz="2800" dirty="0" smtClean="0"/>
              <a:t>90 - 86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you determine the symbolic form of the “line of best fit”?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Find the slope of the two points: </a:t>
            </a:r>
            <a:br>
              <a:rPr lang="en-US" dirty="0" smtClean="0"/>
            </a:br>
            <a:r>
              <a:rPr lang="en-US" dirty="0" smtClean="0"/>
              <a:t>(86, 300) &amp; (90, 450)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Use one of the points and the slope to find b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Plug in m &amp; b</a:t>
            </a:r>
            <a:endParaRPr lang="en-US" dirty="0"/>
          </a:p>
        </p:txBody>
      </p:sp>
      <p:sp>
        <p:nvSpPr>
          <p:cNvPr id="7" name="5-Point Star 6"/>
          <p:cNvSpPr/>
          <p:nvPr/>
        </p:nvSpPr>
        <p:spPr>
          <a:xfrm>
            <a:off x="8454468" y="0"/>
            <a:ext cx="689532" cy="739356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122206" y="1164048"/>
            <a:ext cx="1676587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       </a:t>
            </a:r>
          </a:p>
          <a:p>
            <a:pPr marL="0" indent="0">
              <a:buNone/>
            </a:pPr>
            <a:r>
              <a:rPr lang="en-US" dirty="0" smtClean="0"/>
              <a:t>m = y</a:t>
            </a:r>
            <a:r>
              <a:rPr lang="en-US" baseline="-25000" dirty="0" smtClean="0"/>
              <a:t>2 </a:t>
            </a:r>
            <a:r>
              <a:rPr lang="en-US" dirty="0" smtClean="0"/>
              <a:t>- y</a:t>
            </a:r>
            <a:r>
              <a:rPr lang="en-US" baseline="-25000" dirty="0" smtClean="0"/>
              <a:t>1 </a:t>
            </a:r>
            <a:br>
              <a:rPr lang="en-US" baseline="-25000" dirty="0" smtClean="0"/>
            </a:br>
            <a:r>
              <a:rPr lang="en-US" baseline="-25000" dirty="0" smtClean="0"/>
              <a:t>           </a:t>
            </a:r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endParaRPr lang="en-US" dirty="0"/>
          </a:p>
          <a:p>
            <a:pPr marL="0" indent="0">
              <a:buNone/>
            </a:pPr>
            <a:endParaRPr lang="en-US" baseline="-25000" dirty="0" smtClean="0"/>
          </a:p>
          <a:p>
            <a:pPr marL="0" indent="0">
              <a:buNone/>
            </a:pPr>
            <a:r>
              <a:rPr lang="en-US" baseline="-25000" dirty="0"/>
              <a:t> </a:t>
            </a:r>
            <a:r>
              <a:rPr lang="en-US" baseline="-25000" dirty="0" smtClean="0"/>
              <a:t>           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4721142" y="2232006"/>
            <a:ext cx="872384" cy="128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991231" y="2244834"/>
            <a:ext cx="133423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7259773" y="1740540"/>
            <a:ext cx="19010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= </a:t>
            </a:r>
            <a:r>
              <a:rPr lang="en-US" sz="2800" dirty="0" smtClean="0"/>
              <a:t>150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4</a:t>
            </a:r>
            <a:endParaRPr lang="en-US" sz="2800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7659843" y="2230470"/>
            <a:ext cx="61498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8181913" y="1713348"/>
            <a:ext cx="13373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= </a:t>
            </a:r>
            <a:r>
              <a:rPr lang="en-US" sz="2800" dirty="0" smtClean="0"/>
              <a:t>75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2</a:t>
            </a:r>
            <a:endParaRPr lang="en-US" sz="2800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8505009" y="2228934"/>
            <a:ext cx="424104" cy="30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8274832" y="1600200"/>
            <a:ext cx="869168" cy="1286029"/>
          </a:xfrm>
          <a:prstGeom prst="ellipse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846726" y="2424432"/>
            <a:ext cx="1654965" cy="679867"/>
          </a:xfrm>
          <a:prstGeom prst="ellipse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4721142" y="3245404"/>
            <a:ext cx="3965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f(x)  =    m    x  +  b</a:t>
            </a:r>
            <a:endParaRPr lang="en-US" sz="3600" dirty="0"/>
          </a:p>
        </p:txBody>
      </p:sp>
      <p:sp>
        <p:nvSpPr>
          <p:cNvPr id="34" name="TextBox 33"/>
          <p:cNvSpPr txBox="1"/>
          <p:nvPr/>
        </p:nvSpPr>
        <p:spPr>
          <a:xfrm>
            <a:off x="4642617" y="3261647"/>
            <a:ext cx="925251" cy="646331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00FF"/>
                </a:solidFill>
              </a:rPr>
              <a:t>300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132347" y="3248819"/>
            <a:ext cx="577313" cy="830997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solidFill>
                  <a:srgbClr val="0000FF"/>
                </a:solidFill>
              </a:rPr>
              <a:t>75</a:t>
            </a:r>
            <a:r>
              <a:rPr lang="en-US" sz="2400" dirty="0" smtClean="0">
                <a:solidFill>
                  <a:srgbClr val="0000FF"/>
                </a:solidFill>
              </a:rPr>
              <a:t/>
            </a:r>
            <a:br>
              <a:rPr lang="en-US" sz="2400" dirty="0" smtClean="0">
                <a:solidFill>
                  <a:srgbClr val="0000FF"/>
                </a:solidFill>
              </a:rPr>
            </a:br>
            <a:r>
              <a:rPr lang="en-US" sz="2400" dirty="0" smtClean="0">
                <a:solidFill>
                  <a:srgbClr val="0000FF"/>
                </a:solidFill>
              </a:rPr>
              <a:t> 2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554169" y="3266721"/>
            <a:ext cx="925251" cy="646331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00FF"/>
                </a:solidFill>
              </a:rPr>
              <a:t>(86)</a:t>
            </a:r>
            <a:endParaRPr lang="en-US" sz="3600" dirty="0">
              <a:solidFill>
                <a:srgbClr val="0000FF"/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6459491" y="4028504"/>
            <a:ext cx="133165" cy="2174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6748148" y="4028504"/>
            <a:ext cx="153952" cy="2174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629791" y="4195519"/>
            <a:ext cx="3965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300  =    m    x  +  b</a:t>
            </a:r>
            <a:endParaRPr lang="en-US" sz="3600" dirty="0"/>
          </a:p>
        </p:txBody>
      </p:sp>
      <p:sp>
        <p:nvSpPr>
          <p:cNvPr id="42" name="TextBox 41"/>
          <p:cNvSpPr txBox="1"/>
          <p:nvPr/>
        </p:nvSpPr>
        <p:spPr>
          <a:xfrm>
            <a:off x="6105915" y="4207478"/>
            <a:ext cx="1232386" cy="646331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00FF"/>
                </a:solidFill>
              </a:rPr>
              <a:t>3225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862121" y="4677630"/>
            <a:ext cx="1527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00FF"/>
                </a:solidFill>
              </a:rPr>
              <a:t>- 3225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155834" y="4701750"/>
            <a:ext cx="1527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00FF"/>
                </a:solidFill>
              </a:rPr>
              <a:t>- 3225</a:t>
            </a:r>
            <a:endParaRPr lang="en-US" sz="3600" dirty="0">
              <a:solidFill>
                <a:srgbClr val="0000FF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4336264" y="5323961"/>
            <a:ext cx="384564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205602" y="5251818"/>
            <a:ext cx="1527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00FF"/>
                </a:solidFill>
              </a:rPr>
              <a:t>- 2925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619193" y="5239111"/>
            <a:ext cx="20381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=    b</a:t>
            </a:r>
            <a:endParaRPr lang="en-US" sz="3600" dirty="0"/>
          </a:p>
        </p:txBody>
      </p:sp>
      <p:sp>
        <p:nvSpPr>
          <p:cNvPr id="51" name="TextBox 50"/>
          <p:cNvSpPr txBox="1"/>
          <p:nvPr/>
        </p:nvSpPr>
        <p:spPr>
          <a:xfrm>
            <a:off x="4309174" y="6065963"/>
            <a:ext cx="3965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f(x)  =    m    x  +  b</a:t>
            </a:r>
            <a:endParaRPr lang="en-US" sz="3600" dirty="0"/>
          </a:p>
        </p:txBody>
      </p:sp>
      <p:sp>
        <p:nvSpPr>
          <p:cNvPr id="53" name="TextBox 52"/>
          <p:cNvSpPr txBox="1"/>
          <p:nvPr/>
        </p:nvSpPr>
        <p:spPr>
          <a:xfrm>
            <a:off x="6130799" y="3247283"/>
            <a:ext cx="577313" cy="830997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solidFill>
                  <a:srgbClr val="0000FF"/>
                </a:solidFill>
              </a:rPr>
              <a:t>75</a:t>
            </a:r>
            <a:r>
              <a:rPr lang="en-US" sz="2400" dirty="0" smtClean="0">
                <a:solidFill>
                  <a:srgbClr val="0000FF"/>
                </a:solidFill>
              </a:rPr>
              <a:t/>
            </a:r>
            <a:br>
              <a:rPr lang="en-US" sz="2400" dirty="0" smtClean="0">
                <a:solidFill>
                  <a:srgbClr val="0000FF"/>
                </a:solidFill>
              </a:rPr>
            </a:br>
            <a:r>
              <a:rPr lang="en-US" sz="2400" dirty="0" smtClean="0">
                <a:solidFill>
                  <a:srgbClr val="0000FF"/>
                </a:solidFill>
              </a:rPr>
              <a:t> 2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204054" y="5250282"/>
            <a:ext cx="1527496" cy="646331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00FF"/>
                </a:solidFill>
              </a:rPr>
              <a:t>- 2925</a:t>
            </a:r>
            <a:endParaRPr lang="en-US" sz="3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969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052 0.02059 -0.00069 0.04118 -0.00139 0.06177 C -0.00295 0.09947 -0.01562 0.1455 -0.02794 0.17951 C -0.03315 0.19339 -0.0361 0.21074 -0.03783 0.22623 C -0.03905 0.23479 -0.03974 0.24358 -0.04061 0.25237 C -0.04113 0.25654 -0.042 0.26533 -0.042 0.26533 C -0.04113 0.29124 -0.03888 0.3146 -0.03645 0.34028 C -0.03697 0.35577 -0.03679 0.37127 -0.03783 0.387 C -0.03818 0.3907 -0.03974 0.3944 -0.04061 0.39811 C -0.04113 0.39996 -0.042 0.40366 -0.042 0.40366 " pathEditMode="relative" ptsTypes="fffffffffA">
                                      <p:cBhvr>
                                        <p:cTn id="154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684 0.00555 0.03176 0.01805 0.04756 0.02799 C 0.08383 0.05043 0.11784 0.07865 0.15846 0.0842 C 0.21347 0.08305 0.23204 0.08166 0.27491 0.07657 C 0.28324 0.07703 0.29226 0.07403 0.30007 0.07842 C 0.3025 0.07981 0.2973 0.09207 0.2973 0.09531 C 0.29678 0.10317 0.2973 0.1115 0.2973 0.1196 " pathEditMode="relative" ptsTypes="ffffffA">
                                      <p:cBhvr>
                                        <p:cTn id="163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4" grpId="0" uiExpand="1" build="p"/>
      <p:bldP spid="3" grpId="0" uiExpand="1" build="p"/>
      <p:bldP spid="24" grpId="0"/>
      <p:bldP spid="26" grpId="0"/>
      <p:bldP spid="31" grpId="0" animBg="1"/>
      <p:bldP spid="32" grpId="0" animBg="1"/>
      <p:bldP spid="33" grpId="0"/>
      <p:bldP spid="34" grpId="0" animBg="1"/>
      <p:bldP spid="35" grpId="0" animBg="1"/>
      <p:bldP spid="36" grpId="0" animBg="1"/>
      <p:bldP spid="43" grpId="0"/>
      <p:bldP spid="42" grpId="0" animBg="1"/>
      <p:bldP spid="44" grpId="0"/>
      <p:bldP spid="45" grpId="0"/>
      <p:bldP spid="49" grpId="0"/>
      <p:bldP spid="50" grpId="0"/>
      <p:bldP spid="51" grpId="0"/>
      <p:bldP spid="53" grpId="0" animBg="1"/>
      <p:bldP spid="53" grpId="1" animBg="1"/>
      <p:bldP spid="54" grpId="0" animBg="1"/>
      <p:bldP spid="54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Stationwork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Worksheets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740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8278</TotalTime>
  <Words>317</Words>
  <Application>Microsoft Macintosh PowerPoint</Application>
  <PresentationFormat>On-screen Show (4:3)</PresentationFormat>
  <Paragraphs>70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Agenda</vt:lpstr>
      <vt:lpstr>Homework</vt:lpstr>
      <vt:lpstr>Set up Cornell Notes</vt:lpstr>
      <vt:lpstr>What is an outlier?</vt:lpstr>
      <vt:lpstr>What is the “line of best fit”?</vt:lpstr>
      <vt:lpstr>What is purpose of the “line of best fit”?</vt:lpstr>
      <vt:lpstr>How do you determine the symbolic form of the “line of best fit”?</vt:lpstr>
      <vt:lpstr>How do you determine the symbolic form of the “line of best fit”?</vt:lpstr>
      <vt:lpstr>Stationwork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</dc:title>
  <dc:creator>Justine Nakagawa</dc:creator>
  <cp:lastModifiedBy>Justine Nakagawa</cp:lastModifiedBy>
  <cp:revision>114</cp:revision>
  <dcterms:created xsi:type="dcterms:W3CDTF">2014-03-31T03:46:44Z</dcterms:created>
  <dcterms:modified xsi:type="dcterms:W3CDTF">2015-11-11T21:18:20Z</dcterms:modified>
</cp:coreProperties>
</file>